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6DAEB747-FE8C-4616-AEFA-156C2AF6D476}" type="datetimeFigureOut">
              <a:rPr lang="es-ES" smtClean="0"/>
              <a:t>12/12/2023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904061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DAEB747-FE8C-4616-AEFA-156C2AF6D476}" type="datetimeFigureOut">
              <a:rPr lang="es-ES" smtClean="0"/>
              <a:t>12/12/2023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698166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DAEB747-FE8C-4616-AEFA-156C2AF6D476}" type="datetimeFigureOut">
              <a:rPr lang="es-ES" smtClean="0"/>
              <a:t>12/12/2023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1684922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DAEB747-FE8C-4616-AEFA-156C2AF6D476}" type="datetimeFigureOut">
              <a:rPr lang="es-ES" smtClean="0"/>
              <a:t>12/12/2023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331335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DAEB747-FE8C-4616-AEFA-156C2AF6D476}" type="datetimeFigureOut">
              <a:rPr lang="es-ES" smtClean="0"/>
              <a:t>12/12/2023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159268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6DAEB747-FE8C-4616-AEFA-156C2AF6D476}" type="datetimeFigureOut">
              <a:rPr lang="es-ES" smtClean="0"/>
              <a:t>12/12/2023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204628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6DAEB747-FE8C-4616-AEFA-156C2AF6D476}" type="datetimeFigureOut">
              <a:rPr lang="es-ES" smtClean="0"/>
              <a:t>12/12/2023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3505438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6DAEB747-FE8C-4616-AEFA-156C2AF6D476}" type="datetimeFigureOut">
              <a:rPr lang="es-ES" smtClean="0"/>
              <a:t>12/12/2023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2437202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DAEB747-FE8C-4616-AEFA-156C2AF6D476}" type="datetimeFigureOut">
              <a:rPr lang="es-ES" smtClean="0"/>
              <a:t>12/12/2023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1014824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DAEB747-FE8C-4616-AEFA-156C2AF6D476}" type="datetimeFigureOut">
              <a:rPr lang="es-ES" smtClean="0"/>
              <a:t>12/12/2023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830458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DAEB747-FE8C-4616-AEFA-156C2AF6D476}" type="datetimeFigureOut">
              <a:rPr lang="es-ES" smtClean="0"/>
              <a:t>12/12/2023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190A196-ABD8-404B-9503-95A6C9015F1B}" type="slidenum">
              <a:rPr lang="es-ES" smtClean="0"/>
              <a:t>‹Nº›</a:t>
            </a:fld>
            <a:endParaRPr lang="es-ES"/>
          </a:p>
        </p:txBody>
      </p:sp>
    </p:spTree>
    <p:extLst>
      <p:ext uri="{BB962C8B-B14F-4D97-AF65-F5344CB8AC3E}">
        <p14:creationId xmlns:p14="http://schemas.microsoft.com/office/powerpoint/2010/main" val="1742556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AEB747-FE8C-4616-AEFA-156C2AF6D476}" type="datetimeFigureOut">
              <a:rPr lang="es-ES" smtClean="0"/>
              <a:t>12/12/2023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0A196-ABD8-404B-9503-95A6C9015F1B}" type="slidenum">
              <a:rPr lang="es-ES" smtClean="0"/>
              <a:t>‹Nº›</a:t>
            </a:fld>
            <a:endParaRPr lang="es-ES"/>
          </a:p>
        </p:txBody>
      </p:sp>
    </p:spTree>
    <p:extLst>
      <p:ext uri="{BB962C8B-B14F-4D97-AF65-F5344CB8AC3E}">
        <p14:creationId xmlns:p14="http://schemas.microsoft.com/office/powerpoint/2010/main" val="2376170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28801" y="2281615"/>
            <a:ext cx="8479026" cy="718466"/>
          </a:xfrm>
          <a:prstGeom prst="rect">
            <a:avLst/>
          </a:prstGeom>
        </p:spPr>
        <p:txBody>
          <a:bodyPr wrap="square">
            <a:spAutoFit/>
          </a:bodyPr>
          <a:lstStyle/>
          <a:p>
            <a:pPr>
              <a:lnSpc>
                <a:spcPct val="107000"/>
              </a:lnSpc>
              <a:spcAft>
                <a:spcPts val="800"/>
              </a:spcAft>
            </a:pPr>
            <a:r>
              <a:rPr lang="es-ES" sz="4000" b="1" dirty="0">
                <a:latin typeface="Times New Roman" panose="02020603050405020304" pitchFamily="18" charset="0"/>
                <a:ea typeface="Times New Roman" panose="02020603050405020304" pitchFamily="18" charset="0"/>
                <a:cs typeface="Times New Roman" panose="02020603050405020304" pitchFamily="18" charset="0"/>
              </a:rPr>
              <a:t>Pasos para hacer un estudio de caso</a:t>
            </a:r>
            <a:endParaRPr lang="es-ES"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3669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3892" y="629284"/>
            <a:ext cx="10796789" cy="3898311"/>
          </a:xfrm>
          <a:prstGeom prst="rect">
            <a:avLst/>
          </a:prstGeom>
        </p:spPr>
        <p:txBody>
          <a:bodyPr wrap="square">
            <a:spAutoFit/>
          </a:bodyPr>
          <a:lstStyle/>
          <a:p>
            <a:pPr>
              <a:lnSpc>
                <a:spcPct val="107000"/>
              </a:lnSpc>
              <a:spcAft>
                <a:spcPts val="800"/>
              </a:spcAft>
            </a:pPr>
            <a:r>
              <a:rPr lang="es-ES"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Seleccionar el caso a estudiar</a:t>
            </a:r>
          </a:p>
          <a:p>
            <a:pPr>
              <a:lnSpc>
                <a:spcPct val="107000"/>
              </a:lnSpc>
              <a:spcAft>
                <a:spcPts val="800"/>
              </a:spcAft>
            </a:pPr>
            <a:endParaRPr lang="es-E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Una regla general en el mundo académico es que, antes de comenzar cualquier tipo de investigación, es imprescindible </a:t>
            </a:r>
            <a:r>
              <a:rPr lang="es-ES" b="1" dirty="0" smtClean="0">
                <a:effectLst/>
                <a:latin typeface="Times New Roman" panose="02020603050405020304" pitchFamily="18" charset="0"/>
                <a:ea typeface="Times New Roman" panose="02020603050405020304" pitchFamily="18" charset="0"/>
                <a:cs typeface="Times New Roman" panose="02020603050405020304" pitchFamily="18" charset="0"/>
              </a:rPr>
              <a:t>determinar qué se quiere conocer</a:t>
            </a: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 El estudio de caso no escapa a esta regla. </a:t>
            </a: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Aquí se deberán tener en cuenta ciertas particularidades, como el hecho de que sea un </a:t>
            </a:r>
            <a:r>
              <a:rPr lang="es-ES" b="1" dirty="0" smtClean="0">
                <a:effectLst/>
                <a:latin typeface="Times New Roman" panose="02020603050405020304" pitchFamily="18" charset="0"/>
                <a:ea typeface="Times New Roman" panose="02020603050405020304" pitchFamily="18" charset="0"/>
                <a:cs typeface="Times New Roman" panose="02020603050405020304" pitchFamily="18" charset="0"/>
              </a:rPr>
              <a:t>tópico útil para un campo del saber</a:t>
            </a: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 determinado, que el conocimiento obtenido reporte beneficios a partir de la </a:t>
            </a:r>
            <a:r>
              <a:rPr lang="es-ES" b="1" dirty="0" smtClean="0">
                <a:effectLst/>
                <a:latin typeface="Times New Roman" panose="02020603050405020304" pitchFamily="18" charset="0"/>
                <a:ea typeface="Times New Roman" panose="02020603050405020304" pitchFamily="18" charset="0"/>
                <a:cs typeface="Times New Roman" panose="02020603050405020304" pitchFamily="18" charset="0"/>
              </a:rPr>
              <a:t>resolución de un problema</a:t>
            </a: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 entre otras cosas.</a:t>
            </a: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En el ejemplo de caso de estudio propuesto aquí, las clases virtuales, nos interesará conocer la efectividad del método para el dictado de clases, qué impacto real tiene en el aprendizaje y cómo su aplicación puede ser optimizada.</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6535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4851" y="772733"/>
            <a:ext cx="8809149" cy="4059125"/>
          </a:xfrm>
          <a:prstGeom prst="rect">
            <a:avLst/>
          </a:prstGeom>
        </p:spPr>
        <p:txBody>
          <a:bodyPr wrap="square">
            <a:spAutoFit/>
          </a:bodyPr>
          <a:lstStyle/>
          <a:p>
            <a:pPr>
              <a:lnSpc>
                <a:spcPct val="107000"/>
              </a:lnSpc>
              <a:spcAft>
                <a:spcPts val="800"/>
              </a:spcAft>
            </a:pPr>
            <a:r>
              <a:rPr lang="es-ES"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Diseñar las preguntas</a:t>
            </a:r>
          </a:p>
          <a:p>
            <a:pPr>
              <a:lnSpc>
                <a:spcPct val="107000"/>
              </a:lnSpc>
              <a:spcAft>
                <a:spcPts val="800"/>
              </a:spcAft>
            </a:pP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Una vez que has identificado el tema que deseas investigar y el caso que contemplarás en tu estudio, será momento de definir qué preguntas guiarán tu investigación. Su formato deberá apuntar, necesariamente, a recabar toda la información que se desee sobre el tópico abordado.</a:t>
            </a: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Por supuesto, al desconocer el tema o contar con pocos datos sobre el mismo, la sugerencia es comenzar con </a:t>
            </a:r>
            <a:r>
              <a:rPr lang="es-ES" b="1" dirty="0" smtClean="0">
                <a:effectLst/>
                <a:latin typeface="Times New Roman" panose="02020603050405020304" pitchFamily="18" charset="0"/>
                <a:ea typeface="Times New Roman" panose="02020603050405020304" pitchFamily="18" charset="0"/>
                <a:cs typeface="Times New Roman" panose="02020603050405020304" pitchFamily="18" charset="0"/>
              </a:rPr>
              <a:t>preguntas generales</a:t>
            </a: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 que te ayuden alcanzar una perspectiva global al respecto. Posteriormente, podrás desarrollar otros interrogantes que te ayuden a llegar al fondo de la cuestión. </a:t>
            </a: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El estudio de caso es un proceso que generalmente conduce al investigador por caminos desconocidos. Por ello, es preciso mantener la </a:t>
            </a:r>
            <a:r>
              <a:rPr lang="es-ES" b="1" dirty="0" smtClean="0">
                <a:effectLst/>
                <a:latin typeface="Times New Roman" panose="02020603050405020304" pitchFamily="18" charset="0"/>
                <a:ea typeface="Times New Roman" panose="02020603050405020304" pitchFamily="18" charset="0"/>
                <a:cs typeface="Times New Roman" panose="02020603050405020304" pitchFamily="18" charset="0"/>
              </a:rPr>
              <a:t>mente abierta</a:t>
            </a: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 a las eventualidades que puedan surgir.</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7842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6669" y="841561"/>
            <a:ext cx="10483403" cy="3762761"/>
          </a:xfrm>
          <a:prstGeom prst="rect">
            <a:avLst/>
          </a:prstGeom>
        </p:spPr>
        <p:txBody>
          <a:bodyPr wrap="square">
            <a:spAutoFit/>
          </a:bodyPr>
          <a:lstStyle/>
          <a:p>
            <a:pPr>
              <a:lnSpc>
                <a:spcPct val="107000"/>
              </a:lnSpc>
              <a:spcAft>
                <a:spcPts val="800"/>
              </a:spcAft>
            </a:pPr>
            <a:r>
              <a:rPr lang="es-ES"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Encontrar las fuentes apropiadas para el estudio de caso</a:t>
            </a:r>
          </a:p>
          <a:p>
            <a:pPr>
              <a:lnSpc>
                <a:spcPct val="107000"/>
              </a:lnSpc>
              <a:spcAft>
                <a:spcPts val="800"/>
              </a:spcAft>
            </a:pP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El tercer paso consiste en encontrar las fuentes para obtener la información buscada. En este sentido, y dependiendo del tipo de investigación que estés llevando adelante, las posibilidades pueden resultar tan amplias como confusas.</a:t>
            </a: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Retomando el ejemplo de estudio de caso de las clases virtuales, podemos utilizar entrevistas para conocer la opinión de los mejores estudiantes sobre el tema en cuestión. También, podemos comprar las calificaciones obtenidas en la misma asignatura durante las clases virtuales frente a las presenciales, y la lista podría continuar.</a:t>
            </a: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En esencia, la información a recolectar puede ser muy variada, y para ello habrá que hacer una selección minuciosa de las herramientas que se usarán para tal fin. Al momento de hacerlo, recuerda cuál es el objetivo de la investigación y qué tipo de información necesitas para alcanzarlo.</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3434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7881" y="1633765"/>
            <a:ext cx="11024315" cy="2771080"/>
          </a:xfrm>
          <a:prstGeom prst="rect">
            <a:avLst/>
          </a:prstGeom>
        </p:spPr>
        <p:txBody>
          <a:bodyPr wrap="square">
            <a:spAutoFit/>
          </a:bodyPr>
          <a:lstStyle/>
          <a:p>
            <a:pPr>
              <a:lnSpc>
                <a:spcPct val="107000"/>
              </a:lnSpc>
              <a:spcAft>
                <a:spcPts val="800"/>
              </a:spcAft>
            </a:pPr>
            <a:r>
              <a:rPr lang="es-ES"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Analizar e interpretar los resultados obtenidos</a:t>
            </a:r>
          </a:p>
          <a:p>
            <a:pPr>
              <a:lnSpc>
                <a:spcPct val="107000"/>
              </a:lnSpc>
              <a:spcAft>
                <a:spcPts val="800"/>
              </a:spcAft>
            </a:pP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Por supuesto, el análisis de datos y su correspondiente interpretación estarán completamente sujetos al tipo de investigación que te encuentres llevando a cabo. Por eso, aquí podemos destacar la comprobación de la hipótesis como un aspecto fundamental de este proceso.</a:t>
            </a: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Esto te permitirá arribar a conclusiones sobre el tema, lo que te permitirá a ti o a otras personas, formular nuevas hipótesis e intentar nuevas líneas investigativas. Asimismo, podrás determinar si la información obtenida es aplicable a otros casos como el de tu estudio, o si es única. </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683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5307" y="1781947"/>
            <a:ext cx="11024316" cy="2474716"/>
          </a:xfrm>
          <a:prstGeom prst="rect">
            <a:avLst/>
          </a:prstGeom>
        </p:spPr>
        <p:txBody>
          <a:bodyPr wrap="square">
            <a:spAutoFit/>
          </a:bodyPr>
          <a:lstStyle/>
          <a:p>
            <a:pPr>
              <a:lnSpc>
                <a:spcPct val="107000"/>
              </a:lnSpc>
              <a:spcAft>
                <a:spcPts val="800"/>
              </a:spcAft>
            </a:pPr>
            <a:r>
              <a:rPr lang="es-ES"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Elaborar un informe</a:t>
            </a:r>
          </a:p>
          <a:p>
            <a:pPr>
              <a:lnSpc>
                <a:spcPct val="107000"/>
              </a:lnSpc>
              <a:spcAft>
                <a:spcPts val="800"/>
              </a:spcAft>
            </a:pP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El último paso consiste en realizar un informe integral del proceso llevado adelante. Este deberá estar organizado de forma cronológica y se deben detallar cada uno de los datos obtenidos en el estudio de caso.</a:t>
            </a: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smtClean="0">
                <a:effectLst/>
                <a:latin typeface="Times New Roman" panose="02020603050405020304" pitchFamily="18" charset="0"/>
                <a:ea typeface="Times New Roman" panose="02020603050405020304" pitchFamily="18" charset="0"/>
                <a:cs typeface="Times New Roman" panose="02020603050405020304" pitchFamily="18" charset="0"/>
              </a:rPr>
              <a:t>Asimismo, asegúrate de fundamentar la elección de las herramientas de recolección de datos empleadas. También, haz lo mismo con los pasos que guiaron tu trabajo, argumenta por qué los has seguido, y explica cómo has llegado a las conclusiones expresadas. </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4566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496</Words>
  <Application>Microsoft Office PowerPoint</Application>
  <PresentationFormat>Panorámica</PresentationFormat>
  <Paragraphs>25</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Asus</dc:creator>
  <cp:lastModifiedBy>Asus</cp:lastModifiedBy>
  <cp:revision>3</cp:revision>
  <dcterms:created xsi:type="dcterms:W3CDTF">2023-12-12T21:46:19Z</dcterms:created>
  <dcterms:modified xsi:type="dcterms:W3CDTF">2023-12-12T21:47:17Z</dcterms:modified>
</cp:coreProperties>
</file>